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7"/>
  </p:notesMasterIdLst>
  <p:handoutMasterIdLst>
    <p:handoutMasterId r:id="rId28"/>
  </p:handoutMasterIdLst>
  <p:sldIdLst>
    <p:sldId id="683" r:id="rId3"/>
    <p:sldId id="684" r:id="rId4"/>
    <p:sldId id="685" r:id="rId5"/>
    <p:sldId id="686" r:id="rId6"/>
    <p:sldId id="687" r:id="rId7"/>
    <p:sldId id="688" r:id="rId8"/>
    <p:sldId id="689" r:id="rId9"/>
    <p:sldId id="690" r:id="rId10"/>
    <p:sldId id="691" r:id="rId11"/>
    <p:sldId id="692" r:id="rId12"/>
    <p:sldId id="693" r:id="rId13"/>
    <p:sldId id="694" r:id="rId14"/>
    <p:sldId id="695" r:id="rId15"/>
    <p:sldId id="696" r:id="rId16"/>
    <p:sldId id="697" r:id="rId17"/>
    <p:sldId id="698" r:id="rId18"/>
    <p:sldId id="699" r:id="rId19"/>
    <p:sldId id="700" r:id="rId20"/>
    <p:sldId id="701" r:id="rId21"/>
    <p:sldId id="702" r:id="rId22"/>
    <p:sldId id="703" r:id="rId23"/>
    <p:sldId id="704" r:id="rId24"/>
    <p:sldId id="705" r:id="rId25"/>
    <p:sldId id="706" r:id="rId26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Investment Fundamentals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02D5D763-0E7A-412E-8199-AF192541ADF0}">
      <dgm:prSet custT="1"/>
      <dgm:spPr/>
      <dgm:t>
        <a:bodyPr/>
        <a:lstStyle/>
        <a:p>
          <a:r>
            <a:rPr lang="en-US" sz="2800" b="0" dirty="0"/>
            <a:t>Real Estate as an Investment</a:t>
          </a:r>
        </a:p>
      </dgm:t>
    </dgm:pt>
    <dgm:pt modelId="{5619BC21-765D-49C2-A3C0-28783CFB40F7}" type="parTrans" cxnId="{A12EAA47-EC14-4D03-A8E2-3444A5509610}">
      <dgm:prSet/>
      <dgm:spPr/>
      <dgm:t>
        <a:bodyPr/>
        <a:lstStyle/>
        <a:p>
          <a:endParaRPr lang="en-US"/>
        </a:p>
      </dgm:t>
    </dgm:pt>
    <dgm:pt modelId="{9549B353-69A1-4F0B-AA62-98A371C95223}" type="sibTrans" cxnId="{A12EAA47-EC14-4D03-A8E2-3444A5509610}">
      <dgm:prSet/>
      <dgm:spPr/>
      <dgm:t>
        <a:bodyPr/>
        <a:lstStyle/>
        <a:p>
          <a:endParaRPr lang="en-US"/>
        </a:p>
      </dgm:t>
    </dgm:pt>
    <dgm:pt modelId="{EB9C6B6C-2D5E-46F4-8072-DBE55714B5F2}">
      <dgm:prSet custT="1"/>
      <dgm:spPr/>
      <dgm:t>
        <a:bodyPr/>
        <a:lstStyle/>
        <a:p>
          <a:r>
            <a:rPr lang="en-US" sz="2800" b="0" dirty="0"/>
            <a:t>Real Estate Investment Entities</a:t>
          </a:r>
        </a:p>
      </dgm:t>
    </dgm:pt>
    <dgm:pt modelId="{78B7CC92-F838-4B92-82F8-68A70C4D43AC}" type="parTrans" cxnId="{0EEC029E-AF7C-4F0E-8132-446CA9D07AFB}">
      <dgm:prSet/>
      <dgm:spPr/>
      <dgm:t>
        <a:bodyPr/>
        <a:lstStyle/>
        <a:p>
          <a:endParaRPr lang="en-US"/>
        </a:p>
      </dgm:t>
    </dgm:pt>
    <dgm:pt modelId="{A4F1CB5C-5DD3-4D69-BF3C-4CC2F1CA9301}" type="sibTrans" cxnId="{0EEC029E-AF7C-4F0E-8132-446CA9D07AFB}">
      <dgm:prSet/>
      <dgm:spPr/>
      <dgm:t>
        <a:bodyPr/>
        <a:lstStyle/>
        <a:p>
          <a:endParaRPr lang="en-US"/>
        </a:p>
      </dgm:t>
    </dgm:pt>
    <dgm:pt modelId="{6DFBB6F0-5226-44A8-AF35-940AD46F3828}">
      <dgm:prSet custT="1"/>
      <dgm:spPr/>
      <dgm:t>
        <a:bodyPr/>
        <a:lstStyle/>
        <a:p>
          <a:r>
            <a:rPr lang="en-US" sz="2800" b="0" dirty="0"/>
            <a:t>Taxation of Real Estate Investments</a:t>
          </a:r>
        </a:p>
      </dgm:t>
    </dgm:pt>
    <dgm:pt modelId="{D60CFA94-90AA-4D2D-8FE1-9C4D9DA64DF4}" type="parTrans" cxnId="{9CA06738-EF3B-4632-8E35-579AE732C581}">
      <dgm:prSet/>
      <dgm:spPr/>
      <dgm:t>
        <a:bodyPr/>
        <a:lstStyle/>
        <a:p>
          <a:endParaRPr lang="en-US"/>
        </a:p>
      </dgm:t>
    </dgm:pt>
    <dgm:pt modelId="{52741321-77AC-4D6A-B1C5-859DDEC9F3B0}" type="sibTrans" cxnId="{9CA06738-EF3B-4632-8E35-579AE732C581}">
      <dgm:prSet/>
      <dgm:spPr/>
      <dgm:t>
        <a:bodyPr/>
        <a:lstStyle/>
        <a:p>
          <a:endParaRPr lang="en-US"/>
        </a:p>
      </dgm:t>
    </dgm:pt>
    <dgm:pt modelId="{79DB7B0F-000F-4CF6-8BC4-49A95F0A3EA4}">
      <dgm:prSet custT="1"/>
      <dgm:spPr/>
      <dgm:t>
        <a:bodyPr/>
        <a:lstStyle/>
        <a:p>
          <a:r>
            <a:rPr lang="en-US" sz="2800" b="0" dirty="0"/>
            <a:t>Investment Analysis of a Residence</a:t>
          </a:r>
        </a:p>
      </dgm:t>
    </dgm:pt>
    <dgm:pt modelId="{23E98A19-11D7-472A-BFB5-55ED5C9E7214}" type="parTrans" cxnId="{67AEC87F-B850-4B7D-BB20-463E3EC1F9BB}">
      <dgm:prSet/>
      <dgm:spPr/>
      <dgm:t>
        <a:bodyPr/>
        <a:lstStyle/>
        <a:p>
          <a:endParaRPr lang="en-US"/>
        </a:p>
      </dgm:t>
    </dgm:pt>
    <dgm:pt modelId="{3E6EAF9C-6E4B-4252-8F43-D14EE0CDDFA1}" type="sibTrans" cxnId="{67AEC87F-B850-4B7D-BB20-463E3EC1F9BB}">
      <dgm:prSet/>
      <dgm:spPr/>
      <dgm:t>
        <a:bodyPr/>
        <a:lstStyle/>
        <a:p>
          <a:endParaRPr lang="en-US"/>
        </a:p>
      </dgm:t>
    </dgm:pt>
    <dgm:pt modelId="{B33048B6-F275-4C21-8BCA-D97C07DD73C2}">
      <dgm:prSet custT="1"/>
      <dgm:spPr/>
      <dgm:t>
        <a:bodyPr/>
        <a:lstStyle/>
        <a:p>
          <a:r>
            <a:rPr lang="en-US" sz="2800" b="0" dirty="0"/>
            <a:t>Investment Analysis of an Income Property</a:t>
          </a:r>
        </a:p>
      </dgm:t>
    </dgm:pt>
    <dgm:pt modelId="{862252B0-280B-48DA-B29D-2E3FBF3E3D3B}" type="parTrans" cxnId="{0F764C8F-C11E-4EB0-990F-2FE3999DAB91}">
      <dgm:prSet/>
      <dgm:spPr/>
      <dgm:t>
        <a:bodyPr/>
        <a:lstStyle/>
        <a:p>
          <a:endParaRPr lang="en-US"/>
        </a:p>
      </dgm:t>
    </dgm:pt>
    <dgm:pt modelId="{D5A66C87-4027-4B2A-98A2-7F558F054DBA}" type="sibTrans" cxnId="{0F764C8F-C11E-4EB0-990F-2FE3999DAB91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6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DA428CA4-20D0-4786-A584-C10946E74DD1}" type="pres">
      <dgm:prSet presAssocID="{02D5D763-0E7A-412E-8199-AF192541ADF0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FC1F4A0D-6FCC-4032-8872-A202D2D773EE}" type="pres">
      <dgm:prSet presAssocID="{9549B353-69A1-4F0B-AA62-98A371C95223}" presName="spacer" presStyleCnt="0"/>
      <dgm:spPr/>
    </dgm:pt>
    <dgm:pt modelId="{D4E07634-8541-4106-8451-402DB12CDC3A}" type="pres">
      <dgm:prSet presAssocID="{EB9C6B6C-2D5E-46F4-8072-DBE55714B5F2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AC6AB9E7-8371-4640-8037-BD341FEA65DD}" type="pres">
      <dgm:prSet presAssocID="{A4F1CB5C-5DD3-4D69-BF3C-4CC2F1CA9301}" presName="spacer" presStyleCnt="0"/>
      <dgm:spPr/>
    </dgm:pt>
    <dgm:pt modelId="{11085812-9178-448C-9F74-15238A506A3D}" type="pres">
      <dgm:prSet presAssocID="{6DFBB6F0-5226-44A8-AF35-940AD46F382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5D249E2-9688-4F07-9B84-84401F9666F8}" type="pres">
      <dgm:prSet presAssocID="{52741321-77AC-4D6A-B1C5-859DDEC9F3B0}" presName="spacer" presStyleCnt="0"/>
      <dgm:spPr/>
    </dgm:pt>
    <dgm:pt modelId="{0EA37BE2-4EDA-487C-95CC-0C9E29F299EC}" type="pres">
      <dgm:prSet presAssocID="{79DB7B0F-000F-4CF6-8BC4-49A95F0A3EA4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121E97E5-F21E-4A06-8697-5748EBBF9AA5}" type="pres">
      <dgm:prSet presAssocID="{3E6EAF9C-6E4B-4252-8F43-D14EE0CDDFA1}" presName="spacer" presStyleCnt="0"/>
      <dgm:spPr/>
    </dgm:pt>
    <dgm:pt modelId="{7DC2F3FD-034F-43BA-B504-056ACD60158A}" type="pres">
      <dgm:prSet presAssocID="{B33048B6-F275-4C21-8BCA-D97C07DD73C2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488C6D01-8A68-47F1-96F9-D8B605378A12}" type="presOf" srcId="{6DFBB6F0-5226-44A8-AF35-940AD46F3828}" destId="{11085812-9178-448C-9F74-15238A506A3D}" srcOrd="0" destOrd="0" presId="urn:microsoft.com/office/officeart/2005/8/layout/vList2"/>
    <dgm:cxn modelId="{9321A715-9CE1-4B3E-BD22-8116CA9D4C0D}" type="presOf" srcId="{02D5D763-0E7A-412E-8199-AF192541ADF0}" destId="{DA428CA4-20D0-4786-A584-C10946E74DD1}" srcOrd="0" destOrd="0" presId="urn:microsoft.com/office/officeart/2005/8/layout/vList2"/>
    <dgm:cxn modelId="{9CA06738-EF3B-4632-8E35-579AE732C581}" srcId="{420FE836-15B6-40BC-9F25-40BD8E0A5E39}" destId="{6DFBB6F0-5226-44A8-AF35-940AD46F3828}" srcOrd="3" destOrd="0" parTransId="{D60CFA94-90AA-4D2D-8FE1-9C4D9DA64DF4}" sibTransId="{52741321-77AC-4D6A-B1C5-859DDEC9F3B0}"/>
    <dgm:cxn modelId="{80DD163D-EC76-4887-987E-C6E2E67FFFB6}" type="presOf" srcId="{6819D456-DB70-4462-A4D0-E01F8287C35C}" destId="{F8657375-F6AF-454D-8B1A-A71022EE2F15}" srcOrd="0" destOrd="0" presId="urn:microsoft.com/office/officeart/2005/8/layout/vList2"/>
    <dgm:cxn modelId="{A12EAA47-EC14-4D03-A8E2-3444A5509610}" srcId="{420FE836-15B6-40BC-9F25-40BD8E0A5E39}" destId="{02D5D763-0E7A-412E-8199-AF192541ADF0}" srcOrd="1" destOrd="0" parTransId="{5619BC21-765D-49C2-A3C0-28783CFB40F7}" sibTransId="{9549B353-69A1-4F0B-AA62-98A371C95223}"/>
    <dgm:cxn modelId="{67AEC87F-B850-4B7D-BB20-463E3EC1F9BB}" srcId="{420FE836-15B6-40BC-9F25-40BD8E0A5E39}" destId="{79DB7B0F-000F-4CF6-8BC4-49A95F0A3EA4}" srcOrd="4" destOrd="0" parTransId="{23E98A19-11D7-472A-BFB5-55ED5C9E7214}" sibTransId="{3E6EAF9C-6E4B-4252-8F43-D14EE0CDDFA1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F44D3389-D5C7-4DBA-8B05-03714C9A4871}" type="presOf" srcId="{420FE836-15B6-40BC-9F25-40BD8E0A5E39}" destId="{61E18645-9A1E-41BA-8952-7654E9D4A096}" srcOrd="0" destOrd="0" presId="urn:microsoft.com/office/officeart/2005/8/layout/vList2"/>
    <dgm:cxn modelId="{0F764C8F-C11E-4EB0-990F-2FE3999DAB91}" srcId="{420FE836-15B6-40BC-9F25-40BD8E0A5E39}" destId="{B33048B6-F275-4C21-8BCA-D97C07DD73C2}" srcOrd="5" destOrd="0" parTransId="{862252B0-280B-48DA-B29D-2E3FBF3E3D3B}" sibTransId="{D5A66C87-4027-4B2A-98A2-7F558F054DBA}"/>
    <dgm:cxn modelId="{0EEC029E-AF7C-4F0E-8132-446CA9D07AFB}" srcId="{420FE836-15B6-40BC-9F25-40BD8E0A5E39}" destId="{EB9C6B6C-2D5E-46F4-8072-DBE55714B5F2}" srcOrd="2" destOrd="0" parTransId="{78B7CC92-F838-4B92-82F8-68A70C4D43AC}" sibTransId="{A4F1CB5C-5DD3-4D69-BF3C-4CC2F1CA9301}"/>
    <dgm:cxn modelId="{39BDEFD4-CA23-49FF-B28D-441DED39FB8D}" type="presOf" srcId="{B33048B6-F275-4C21-8BCA-D97C07DD73C2}" destId="{7DC2F3FD-034F-43BA-B504-056ACD60158A}" srcOrd="0" destOrd="0" presId="urn:microsoft.com/office/officeart/2005/8/layout/vList2"/>
    <dgm:cxn modelId="{0A763EE0-DA8A-4923-B05B-077AA888BF99}" type="presOf" srcId="{79DB7B0F-000F-4CF6-8BC4-49A95F0A3EA4}" destId="{0EA37BE2-4EDA-487C-95CC-0C9E29F299EC}" srcOrd="0" destOrd="0" presId="urn:microsoft.com/office/officeart/2005/8/layout/vList2"/>
    <dgm:cxn modelId="{4B13AAED-EADF-4DDB-BF82-625EF6694C3A}" type="presOf" srcId="{EB9C6B6C-2D5E-46F4-8072-DBE55714B5F2}" destId="{D4E07634-8541-4106-8451-402DB12CDC3A}" srcOrd="0" destOrd="0" presId="urn:microsoft.com/office/officeart/2005/8/layout/vList2"/>
    <dgm:cxn modelId="{74D58B62-A828-4458-8503-AB1D8709775F}" type="presParOf" srcId="{61E18645-9A1E-41BA-8952-7654E9D4A096}" destId="{F8657375-F6AF-454D-8B1A-A71022EE2F15}" srcOrd="0" destOrd="0" presId="urn:microsoft.com/office/officeart/2005/8/layout/vList2"/>
    <dgm:cxn modelId="{2A0FD922-CA9D-4131-85F2-A90A45283A6E}" type="presParOf" srcId="{61E18645-9A1E-41BA-8952-7654E9D4A096}" destId="{2A581299-9EDE-4CC3-99DE-E79BADEB3DD9}" srcOrd="1" destOrd="0" presId="urn:microsoft.com/office/officeart/2005/8/layout/vList2"/>
    <dgm:cxn modelId="{B86654A7-2458-476C-8DCB-4AEAAA56DB06}" type="presParOf" srcId="{61E18645-9A1E-41BA-8952-7654E9D4A096}" destId="{DA428CA4-20D0-4786-A584-C10946E74DD1}" srcOrd="2" destOrd="0" presId="urn:microsoft.com/office/officeart/2005/8/layout/vList2"/>
    <dgm:cxn modelId="{A33EA454-E395-4EE5-94F0-402376D83878}" type="presParOf" srcId="{61E18645-9A1E-41BA-8952-7654E9D4A096}" destId="{FC1F4A0D-6FCC-4032-8872-A202D2D773EE}" srcOrd="3" destOrd="0" presId="urn:microsoft.com/office/officeart/2005/8/layout/vList2"/>
    <dgm:cxn modelId="{FAEDDFC9-6E94-4A88-8899-72BFE8A6917B}" type="presParOf" srcId="{61E18645-9A1E-41BA-8952-7654E9D4A096}" destId="{D4E07634-8541-4106-8451-402DB12CDC3A}" srcOrd="4" destOrd="0" presId="urn:microsoft.com/office/officeart/2005/8/layout/vList2"/>
    <dgm:cxn modelId="{A7AC7BFC-6D69-4978-89FA-13236113A373}" type="presParOf" srcId="{61E18645-9A1E-41BA-8952-7654E9D4A096}" destId="{AC6AB9E7-8371-4640-8037-BD341FEA65DD}" srcOrd="5" destOrd="0" presId="urn:microsoft.com/office/officeart/2005/8/layout/vList2"/>
    <dgm:cxn modelId="{AA171865-2458-4F42-A77E-07E6A2B37602}" type="presParOf" srcId="{61E18645-9A1E-41BA-8952-7654E9D4A096}" destId="{11085812-9178-448C-9F74-15238A506A3D}" srcOrd="6" destOrd="0" presId="urn:microsoft.com/office/officeart/2005/8/layout/vList2"/>
    <dgm:cxn modelId="{EEEEB9ED-54BD-4818-96BE-0C65E6757279}" type="presParOf" srcId="{61E18645-9A1E-41BA-8952-7654E9D4A096}" destId="{85D249E2-9688-4F07-9B84-84401F9666F8}" srcOrd="7" destOrd="0" presId="urn:microsoft.com/office/officeart/2005/8/layout/vList2"/>
    <dgm:cxn modelId="{2C6B3FE9-C405-48D9-9064-BA9B176F3BAD}" type="presParOf" srcId="{61E18645-9A1E-41BA-8952-7654E9D4A096}" destId="{0EA37BE2-4EDA-487C-95CC-0C9E29F299EC}" srcOrd="8" destOrd="0" presId="urn:microsoft.com/office/officeart/2005/8/layout/vList2"/>
    <dgm:cxn modelId="{92420A19-24E1-4D07-A2F0-C1EEE2B372AE}" type="presParOf" srcId="{61E18645-9A1E-41BA-8952-7654E9D4A096}" destId="{121E97E5-F21E-4A06-8697-5748EBBF9AA5}" srcOrd="9" destOrd="0" presId="urn:microsoft.com/office/officeart/2005/8/layout/vList2"/>
    <dgm:cxn modelId="{CD095A9F-E1D1-495B-AD24-367A65F592CA}" type="presParOf" srcId="{61E18645-9A1E-41BA-8952-7654E9D4A096}" destId="{7DC2F3FD-034F-43BA-B504-056ACD60158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1659"/>
          <a:ext cx="7010400" cy="57705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Investment Fundamentals</a:t>
          </a:r>
        </a:p>
      </dsp:txBody>
      <dsp:txXfrm>
        <a:off x="28170" y="29829"/>
        <a:ext cx="6954060" cy="520719"/>
      </dsp:txXfrm>
    </dsp:sp>
    <dsp:sp modelId="{DA428CA4-20D0-4786-A584-C10946E74DD1}">
      <dsp:nvSpPr>
        <dsp:cNvPr id="0" name=""/>
        <dsp:cNvSpPr/>
      </dsp:nvSpPr>
      <dsp:spPr>
        <a:xfrm>
          <a:off x="0" y="586774"/>
          <a:ext cx="7010400" cy="577059"/>
        </a:xfrm>
        <a:prstGeom prst="roundRect">
          <a:avLst/>
        </a:prstGeom>
        <a:solidFill>
          <a:schemeClr val="accent1">
            <a:shade val="80000"/>
            <a:hueOff val="0"/>
            <a:satOff val="-16446"/>
            <a:lumOff val="82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as an Investment</a:t>
          </a:r>
        </a:p>
      </dsp:txBody>
      <dsp:txXfrm>
        <a:off x="28170" y="614944"/>
        <a:ext cx="6954060" cy="520719"/>
      </dsp:txXfrm>
    </dsp:sp>
    <dsp:sp modelId="{D4E07634-8541-4106-8451-402DB12CDC3A}">
      <dsp:nvSpPr>
        <dsp:cNvPr id="0" name=""/>
        <dsp:cNvSpPr/>
      </dsp:nvSpPr>
      <dsp:spPr>
        <a:xfrm>
          <a:off x="0" y="1171638"/>
          <a:ext cx="7010400" cy="577059"/>
        </a:xfrm>
        <a:prstGeom prst="roundRect">
          <a:avLst/>
        </a:prstGeom>
        <a:solidFill>
          <a:schemeClr val="accent1">
            <a:shade val="80000"/>
            <a:hueOff val="0"/>
            <a:satOff val="-32892"/>
            <a:lumOff val="165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Investment Entities</a:t>
          </a:r>
        </a:p>
      </dsp:txBody>
      <dsp:txXfrm>
        <a:off x="28170" y="1199808"/>
        <a:ext cx="6954060" cy="520719"/>
      </dsp:txXfrm>
    </dsp:sp>
    <dsp:sp modelId="{11085812-9178-448C-9F74-15238A506A3D}">
      <dsp:nvSpPr>
        <dsp:cNvPr id="0" name=""/>
        <dsp:cNvSpPr/>
      </dsp:nvSpPr>
      <dsp:spPr>
        <a:xfrm>
          <a:off x="0" y="1756502"/>
          <a:ext cx="7010400" cy="577059"/>
        </a:xfrm>
        <a:prstGeom prst="roundRect">
          <a:avLst/>
        </a:prstGeom>
        <a:solidFill>
          <a:schemeClr val="accent1">
            <a:shade val="80000"/>
            <a:hueOff val="0"/>
            <a:satOff val="-49338"/>
            <a:lumOff val="247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Taxation of Real Estate Investments</a:t>
          </a:r>
        </a:p>
      </dsp:txBody>
      <dsp:txXfrm>
        <a:off x="28170" y="1784672"/>
        <a:ext cx="6954060" cy="520719"/>
      </dsp:txXfrm>
    </dsp:sp>
    <dsp:sp modelId="{0EA37BE2-4EDA-487C-95CC-0C9E29F299EC}">
      <dsp:nvSpPr>
        <dsp:cNvPr id="0" name=""/>
        <dsp:cNvSpPr/>
      </dsp:nvSpPr>
      <dsp:spPr>
        <a:xfrm>
          <a:off x="0" y="2341366"/>
          <a:ext cx="7010400" cy="577059"/>
        </a:xfrm>
        <a:prstGeom prst="roundRect">
          <a:avLst/>
        </a:prstGeom>
        <a:solidFill>
          <a:schemeClr val="accent1">
            <a:shade val="80000"/>
            <a:hueOff val="0"/>
            <a:satOff val="-65784"/>
            <a:lumOff val="330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Investment Analysis of a Residence</a:t>
          </a:r>
        </a:p>
      </dsp:txBody>
      <dsp:txXfrm>
        <a:off x="28170" y="2369536"/>
        <a:ext cx="6954060" cy="520719"/>
      </dsp:txXfrm>
    </dsp:sp>
    <dsp:sp modelId="{7DC2F3FD-034F-43BA-B504-056ACD60158A}">
      <dsp:nvSpPr>
        <dsp:cNvPr id="0" name=""/>
        <dsp:cNvSpPr/>
      </dsp:nvSpPr>
      <dsp:spPr>
        <a:xfrm>
          <a:off x="0" y="2926229"/>
          <a:ext cx="7010400" cy="577059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Investment Analysis of an Income Property</a:t>
          </a:r>
        </a:p>
      </dsp:txBody>
      <dsp:txXfrm>
        <a:off x="28170" y="2954399"/>
        <a:ext cx="6954060" cy="520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271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4158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005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455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32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354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276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89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806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520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871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646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61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6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2202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790" y="0"/>
            <a:ext cx="92202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95299" y="532646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18: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INVESTMENT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181100" y="1705882"/>
          <a:ext cx="70104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66699" y="6404347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#18  Real Estate Investment           Slide 18-1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190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 of Real Estate Investments</a:t>
            </a:r>
          </a:p>
          <a:p>
            <a:pPr marL="0" indent="0">
              <a:buNone/>
            </a:pPr>
            <a:endParaRPr lang="en-US" sz="1600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Income-producing investments are taxed on 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the </a:t>
            </a:r>
            <a:r>
              <a:rPr lang="en-US" sz="2400" b="1" dirty="0"/>
              <a:t>annual income </a:t>
            </a:r>
            <a:r>
              <a:rPr lang="en-US" sz="2400" dirty="0"/>
              <a:t>they make, plus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on any </a:t>
            </a:r>
            <a:r>
              <a:rPr lang="en-US" sz="2400" b="1" dirty="0"/>
              <a:t>gain realized </a:t>
            </a:r>
            <a:r>
              <a:rPr lang="en-US" sz="2400" dirty="0"/>
              <a:t>when sold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Taxable income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Gross income minus allowed expenses and deductions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Net income from the investment is added to the investor’s other ordinary taxable income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155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 of Real Estate Investments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Cost recovery, or depreciation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Deduction of a portion of property's value from gross income each year over the depreciable life of asset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Depreciable life defined by tax laws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Depreciable basis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The non-land, or improvement portion of an income-producing property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Cannot depreciate land value</a:t>
            </a:r>
            <a:br>
              <a:rPr lang="en-US" dirty="0"/>
            </a:br>
            <a:endParaRPr lang="en-US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Depreciation schedules / terms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27.5 years to 39 years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27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 of Real Estate Investments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endParaRPr lang="en-US" b="1" dirty="0">
              <a:solidFill>
                <a:srgbClr val="2F2B20"/>
              </a:solidFill>
            </a:endParaRPr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2F2B20"/>
                </a:solidFill>
              </a:rPr>
              <a:t>Capital gain and loss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>
              <a:solidFill>
                <a:srgbClr val="2F2B20"/>
              </a:solidFill>
            </a:endParaRP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2B20"/>
                </a:solidFill>
              </a:rPr>
              <a:t>The taxable gain (profit) or loss incurred when the income property is sold</a:t>
            </a:r>
            <a:br>
              <a:rPr lang="en-US" dirty="0">
                <a:solidFill>
                  <a:srgbClr val="2F2B20"/>
                </a:solidFill>
              </a:rPr>
            </a:br>
            <a:endParaRPr lang="en-US" dirty="0">
              <a:solidFill>
                <a:srgbClr val="2F2B20"/>
              </a:solidFill>
            </a:endParaRP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2B20"/>
                </a:solidFill>
              </a:rPr>
              <a:t>If sales proceeds exceed the current adjusted basis there is a gain; if less, then it is a loss (see analysis which follows)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3788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 of Real Estate Investments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endParaRPr lang="en-US" b="1" dirty="0">
              <a:solidFill>
                <a:srgbClr val="2F2B20"/>
              </a:solidFill>
            </a:endParaRPr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2F2B20"/>
                </a:solidFill>
              </a:rPr>
              <a:t>Adjusted basis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2B20"/>
                </a:solidFill>
              </a:rPr>
              <a:t>The </a:t>
            </a:r>
            <a:r>
              <a:rPr lang="en-US" b="1" dirty="0">
                <a:solidFill>
                  <a:srgbClr val="2F2B20"/>
                </a:solidFill>
              </a:rPr>
              <a:t>cost</a:t>
            </a:r>
            <a:r>
              <a:rPr lang="en-US" dirty="0">
                <a:solidFill>
                  <a:srgbClr val="2F2B20"/>
                </a:solidFill>
              </a:rPr>
              <a:t> of the investment plus </a:t>
            </a:r>
            <a:r>
              <a:rPr lang="en-US" b="1" dirty="0">
                <a:solidFill>
                  <a:srgbClr val="2F2B20"/>
                </a:solidFill>
              </a:rPr>
              <a:t>capital improvements </a:t>
            </a:r>
            <a:r>
              <a:rPr lang="en-US" dirty="0">
                <a:solidFill>
                  <a:srgbClr val="2F2B20"/>
                </a:solidFill>
              </a:rPr>
              <a:t>less </a:t>
            </a:r>
            <a:r>
              <a:rPr lang="en-US" b="1" dirty="0">
                <a:solidFill>
                  <a:srgbClr val="2F2B20"/>
                </a:solidFill>
              </a:rPr>
              <a:t>depreciation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>
              <a:solidFill>
                <a:srgbClr val="2F2B20"/>
              </a:solidFill>
            </a:endParaRPr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2F2B20"/>
                </a:solidFill>
              </a:rPr>
              <a:t>Interest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2B20"/>
                </a:solidFill>
              </a:rPr>
              <a:t>Deductible from income for tax purposes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US" dirty="0">
              <a:solidFill>
                <a:srgbClr val="2F2B20"/>
              </a:solidFill>
            </a:endParaRP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2B20"/>
                </a:solidFill>
              </a:rPr>
              <a:t>Cannot deduct principal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641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 Residence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Appreciation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Increase in value over time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Stated as difference between original price and current market value, or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Stated as a percentage increase over original price</a:t>
            </a:r>
            <a:br>
              <a:rPr lang="en-US" dirty="0"/>
            </a:b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1220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Fundamentals</a:t>
            </a:r>
          </a:p>
          <a:p>
            <a:pPr marL="0" indent="0">
              <a:buNone/>
            </a:pPr>
            <a:r>
              <a:rPr lang="en-US" sz="2400" b="1" dirty="0"/>
              <a:t>Calculating appreciation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51 calculating appreci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6866"/>
          <a:stretch/>
        </p:blipFill>
        <p:spPr bwMode="auto">
          <a:xfrm>
            <a:off x="3048000" y="1309048"/>
            <a:ext cx="5486400" cy="516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61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 Residence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Non-income property tax deductions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Mortgage interest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Interest only – cannot deduct principal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Property taxes and insurance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Ad valorem taxes, hazard insurance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Use of home office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Based on square footage used for office</a:t>
            </a:r>
          </a:p>
          <a:p>
            <a:pPr marL="400050" lvl="2" indent="0">
              <a:spcBef>
                <a:spcPts val="0"/>
              </a:spcBef>
              <a:buNone/>
            </a:pPr>
            <a:br>
              <a:rPr lang="en-US" dirty="0"/>
            </a:b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180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 Residence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Tax liability on sale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Seller of a principal residence owes tax on capital gain that results from sale unless excluded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Capital gain is the amount realized minus the adjusted basis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Gains tax exclusion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up to $250,000 for a single seller and $500,000 for a married couple can be excluded from gains tax every two years</a:t>
            </a:r>
            <a:br>
              <a:rPr lang="en-US" dirty="0"/>
            </a:b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7045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28600"/>
            <a:ext cx="6553200" cy="6172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 Residence</a:t>
            </a:r>
          </a:p>
          <a:p>
            <a:pPr marL="0" indent="0">
              <a:buNone/>
            </a:pPr>
            <a:endParaRPr lang="en-US" sz="16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D245842-0C51-4ABE-B789-725342BF9CAC}"/>
              </a:ext>
            </a:extLst>
          </p:cNvPr>
          <p:cNvSpPr/>
          <p:nvPr/>
        </p:nvSpPr>
        <p:spPr>
          <a:xfrm>
            <a:off x="2895600" y="961060"/>
            <a:ext cx="5334000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Gain on Sale</a:t>
            </a:r>
            <a:endParaRPr kumimoji="0" lang="en-US" sz="1100" b="1" i="0" u="sng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sng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Selling price of old home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$350,000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  Selling costs			    35,000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 Amount realized		  315,000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Beginning basis of old home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  200,000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 Capital improvements	    10,000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 Adjusted basis of old home	  210,000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Amount realized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 	  315,000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 Adjusted basis		  210,000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 Gain on sale	  		  105,000</a:t>
            </a:r>
          </a:p>
        </p:txBody>
      </p:sp>
    </p:spTree>
    <p:extLst>
      <p:ext uri="{BB962C8B-B14F-4D97-AF65-F5344CB8AC3E}">
        <p14:creationId xmlns:p14="http://schemas.microsoft.com/office/powerpoint/2010/main" val="1244496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Pre-tax cash flow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Pre-tax cash flow =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</a:t>
            </a:r>
            <a:r>
              <a:rPr lang="en-US" b="1" dirty="0"/>
              <a:t>net operating income (NOI) - debt service)</a:t>
            </a:r>
            <a:br>
              <a:rPr lang="en-US" dirty="0"/>
            </a:br>
            <a:endParaRPr lang="en-US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b="1" dirty="0"/>
              <a:t>Debt service </a:t>
            </a:r>
            <a:r>
              <a:rPr lang="en-US" sz="2400" dirty="0"/>
              <a:t>= periodic principal and interest payments</a:t>
            </a:r>
          </a:p>
          <a:p>
            <a:pPr marL="400050" lvl="2" indent="0">
              <a:spcBef>
                <a:spcPts val="0"/>
              </a:spcBef>
              <a:buNone/>
            </a:pP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8165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Fundamentals</a:t>
            </a:r>
          </a:p>
          <a:p>
            <a:pPr marL="0" indent="0">
              <a:buNone/>
            </a:pPr>
            <a:endParaRPr lang="en-US" sz="24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Real estate investment characteristics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The greater the risk, the higher the return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More management-intensive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Income-producing investments relatively illiquid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4152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743200" y="273050"/>
            <a:ext cx="6248399" cy="612775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pPr marL="0" indent="0">
              <a:buNone/>
            </a:pPr>
            <a:endParaRPr lang="en-US" sz="400" b="1" dirty="0"/>
          </a:p>
          <a:p>
            <a:pPr marL="0" indent="0" fontAlgn="base">
              <a:buNone/>
            </a:pPr>
            <a:endParaRPr lang="en-US" b="1" dirty="0"/>
          </a:p>
          <a:p>
            <a:pPr marL="0" indent="0" algn="ctr" fontAlgn="base">
              <a:buNone/>
            </a:pPr>
            <a:r>
              <a:rPr lang="en-US" sz="3100" b="1" u="sng" dirty="0"/>
              <a:t>Pre-tax Cash Flow</a:t>
            </a:r>
          </a:p>
          <a:p>
            <a:pPr marL="0" indent="0" algn="ctr" fontAlgn="base">
              <a:buNone/>
            </a:pPr>
            <a:endParaRPr lang="en-US" sz="3100" dirty="0"/>
          </a:p>
          <a:p>
            <a:pPr marL="0" indent="0" fontAlgn="base">
              <a:buNone/>
            </a:pPr>
            <a:r>
              <a:rPr lang="en-US" sz="3100" dirty="0"/>
              <a:t>	potential rental income	$70,000</a:t>
            </a:r>
          </a:p>
          <a:p>
            <a:pPr marL="0" indent="0" fontAlgn="base">
              <a:buNone/>
            </a:pPr>
            <a:r>
              <a:rPr lang="en-US" sz="3100" dirty="0"/>
              <a:t>-	vacancy and collection loss	     4,200</a:t>
            </a:r>
          </a:p>
          <a:p>
            <a:pPr marL="0" indent="0" fontAlgn="base">
              <a:buNone/>
            </a:pPr>
            <a:r>
              <a:rPr lang="en-US" sz="3100" dirty="0"/>
              <a:t>=	effective rental income	   65,800</a:t>
            </a:r>
            <a:endParaRPr lang="en-US" sz="1500" dirty="0"/>
          </a:p>
          <a:p>
            <a:pPr marL="0" indent="0" fontAlgn="base">
              <a:buNone/>
            </a:pPr>
            <a:r>
              <a:rPr lang="en-US" sz="3100" dirty="0"/>
              <a:t>+	other income	2,000</a:t>
            </a:r>
          </a:p>
          <a:p>
            <a:pPr marL="0" indent="0" fontAlgn="base">
              <a:buNone/>
            </a:pPr>
            <a:r>
              <a:rPr lang="en-US" sz="3100" dirty="0"/>
              <a:t>=	</a:t>
            </a:r>
            <a:r>
              <a:rPr lang="en-US" sz="3100" b="1" dirty="0"/>
              <a:t>gross operating income</a:t>
            </a:r>
            <a:r>
              <a:rPr lang="en-US" sz="3100" dirty="0"/>
              <a:t> 	   </a:t>
            </a:r>
            <a:r>
              <a:rPr lang="en-US" sz="3100" b="1" u="sng" dirty="0"/>
              <a:t>67,800</a:t>
            </a:r>
            <a:endParaRPr lang="en-US" sz="1400" b="1" u="sng" dirty="0"/>
          </a:p>
          <a:p>
            <a:pPr marL="0" indent="0" fontAlgn="base">
              <a:buNone/>
            </a:pPr>
            <a:endParaRPr lang="en-US" sz="1400" dirty="0"/>
          </a:p>
          <a:p>
            <a:pPr marL="0" indent="0" fontAlgn="base">
              <a:buNone/>
            </a:pPr>
            <a:r>
              <a:rPr lang="en-US" sz="3100" dirty="0"/>
              <a:t>-	operating expenses		   35,000</a:t>
            </a:r>
          </a:p>
          <a:p>
            <a:pPr marL="0" indent="0" fontAlgn="base">
              <a:buNone/>
            </a:pPr>
            <a:r>
              <a:rPr lang="en-US" sz="3100" dirty="0"/>
              <a:t>-	reserves			     3,500</a:t>
            </a:r>
          </a:p>
          <a:p>
            <a:pPr marL="0" indent="0" fontAlgn="base">
              <a:buNone/>
            </a:pPr>
            <a:r>
              <a:rPr lang="en-US" sz="3100" dirty="0"/>
              <a:t>=	</a:t>
            </a:r>
            <a:r>
              <a:rPr lang="en-US" sz="3100" b="1" dirty="0"/>
              <a:t>net operating income		   </a:t>
            </a:r>
            <a:r>
              <a:rPr lang="en-US" sz="3100" b="1" u="sng" dirty="0"/>
              <a:t>29,300</a:t>
            </a:r>
            <a:endParaRPr lang="en-US" sz="1500" b="1" u="sng" dirty="0"/>
          </a:p>
          <a:p>
            <a:pPr marL="0" indent="0" fontAlgn="base">
              <a:buNone/>
            </a:pPr>
            <a:endParaRPr lang="en-US" sz="1500" dirty="0"/>
          </a:p>
          <a:p>
            <a:pPr marL="0" indent="0" fontAlgn="base">
              <a:buNone/>
            </a:pPr>
            <a:r>
              <a:rPr lang="en-US" sz="3100" dirty="0"/>
              <a:t>-	debt service			   20,000</a:t>
            </a:r>
            <a:endParaRPr lang="en-US" sz="1300" dirty="0"/>
          </a:p>
          <a:p>
            <a:pPr marL="0" indent="0" fontAlgn="base">
              <a:buNone/>
            </a:pPr>
            <a:endParaRPr lang="en-US" sz="1300" dirty="0"/>
          </a:p>
          <a:p>
            <a:pPr marL="0" indent="0" fontAlgn="base">
              <a:buNone/>
            </a:pPr>
            <a:r>
              <a:rPr lang="en-US" sz="3100" dirty="0"/>
              <a:t>=	</a:t>
            </a:r>
            <a:r>
              <a:rPr lang="en-US" sz="3100" b="1" dirty="0"/>
              <a:t>pre-tax cash flow		</a:t>
            </a:r>
            <a:r>
              <a:rPr lang="en-US" sz="3100" b="1" u="sng" dirty="0"/>
              <a:t>    $9,300</a:t>
            </a:r>
            <a:endParaRPr lang="en-US" b="1" u="sn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159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pPr marL="0" indent="0">
              <a:buNone/>
            </a:pPr>
            <a:endParaRPr lang="en-US" sz="20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After-tax cash flow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sz="1800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(Pre-tax cash flow – </a:t>
            </a:r>
            <a:r>
              <a:rPr lang="en-US" b="1" dirty="0"/>
              <a:t>tax liability</a:t>
            </a:r>
            <a:r>
              <a:rPr lang="en-US" dirty="0"/>
              <a:t>) = after tax cash flow</a:t>
            </a:r>
          </a:p>
          <a:p>
            <a:pPr marL="400050" lvl="2" indent="0">
              <a:spcBef>
                <a:spcPts val="0"/>
              </a:spcBef>
              <a:buNone/>
            </a:pPr>
            <a:br>
              <a:rPr lang="en-US" dirty="0"/>
            </a:br>
            <a:r>
              <a:rPr lang="en-US" b="1" dirty="0"/>
              <a:t>Tax liability</a:t>
            </a:r>
            <a:br>
              <a:rPr lang="en-US" b="1" dirty="0"/>
            </a:b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Equals (taxable income x tax bracket)</a:t>
            </a:r>
            <a:br>
              <a:rPr lang="en-US" dirty="0"/>
            </a:br>
            <a:endParaRPr lang="en-US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Taxable income 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(NOI + reserves – interest – depreciation)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171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an Income Property</a:t>
            </a: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400050" lvl="1" indent="0">
              <a:buNone/>
            </a:pPr>
            <a:r>
              <a:rPr lang="en-US" sz="2400" b="1" dirty="0"/>
              <a:t>	</a:t>
            </a:r>
            <a:r>
              <a:rPr lang="en-US" sz="2400" b="1" u="sng" dirty="0"/>
              <a:t>Tax Liability and After-tax cash flow</a:t>
            </a:r>
            <a:endParaRPr lang="en-US" sz="700" b="1" u="sng" dirty="0"/>
          </a:p>
          <a:p>
            <a:pPr marL="400050" lvl="1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	net operating income (NOI)	29,300</a:t>
            </a:r>
          </a:p>
          <a:p>
            <a:pPr marL="400050" lvl="1" indent="0">
              <a:buNone/>
            </a:pPr>
            <a:r>
              <a:rPr lang="en-US" sz="2400" b="1" dirty="0"/>
              <a:t>+ 	</a:t>
            </a:r>
            <a:r>
              <a:rPr lang="en-US" sz="2400" dirty="0"/>
              <a:t>reserves			  3,500</a:t>
            </a:r>
          </a:p>
          <a:p>
            <a:pPr marL="400050" lvl="1" indent="0">
              <a:buNone/>
            </a:pPr>
            <a:r>
              <a:rPr lang="en-US" sz="2400" b="1" dirty="0"/>
              <a:t>-	</a:t>
            </a:r>
            <a:r>
              <a:rPr lang="en-US" sz="2400" dirty="0"/>
              <a:t>interest expense		10,000</a:t>
            </a:r>
          </a:p>
          <a:p>
            <a:pPr marL="400050" lvl="1" indent="0">
              <a:buNone/>
            </a:pPr>
            <a:r>
              <a:rPr lang="en-US" sz="2400" b="1" dirty="0"/>
              <a:t>-	</a:t>
            </a:r>
            <a:r>
              <a:rPr lang="en-US" sz="2400" dirty="0"/>
              <a:t>cost recovery expense		22,000</a:t>
            </a:r>
          </a:p>
          <a:p>
            <a:pPr marL="400050" lvl="1" indent="0">
              <a:buNone/>
            </a:pPr>
            <a:r>
              <a:rPr lang="en-US" sz="2400" b="1" dirty="0"/>
              <a:t>=	taxable income		     800</a:t>
            </a:r>
          </a:p>
          <a:p>
            <a:pPr marL="400050" lvl="1" indent="0">
              <a:buNone/>
            </a:pPr>
            <a:r>
              <a:rPr lang="en-US" sz="2400" b="1" dirty="0"/>
              <a:t>x	</a:t>
            </a:r>
            <a:r>
              <a:rPr lang="en-US" sz="2400" dirty="0"/>
              <a:t>tax rate (24%)</a:t>
            </a:r>
          </a:p>
          <a:p>
            <a:pPr marL="400050" lvl="1" indent="0">
              <a:buNone/>
            </a:pPr>
            <a:r>
              <a:rPr lang="en-US" sz="2400" b="1" dirty="0"/>
              <a:t>=	tax liability			     192</a:t>
            </a:r>
          </a:p>
          <a:p>
            <a:pPr marL="400050" lvl="1" indent="0">
              <a:buNone/>
            </a:pPr>
            <a:r>
              <a:rPr lang="en-US" sz="2400" b="1" dirty="0"/>
              <a:t>-----------------------------------------------------------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7ED6DB42-45A1-44A2-8694-9306022AE678}"/>
              </a:ext>
            </a:extLst>
          </p:cNvPr>
          <p:cNvSpPr/>
          <p:nvPr/>
        </p:nvSpPr>
        <p:spPr>
          <a:xfrm>
            <a:off x="2819400" y="4857571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pre-tax cash flow		          9,300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      tax liability		             192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     after-tax cash flow	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</a:t>
            </a:r>
            <a:r>
              <a:rPr kumimoji="0" lang="en-US" sz="2400" b="1" i="0" u="sng" strike="noStrike" kern="1200" cap="none" spc="0" normalizeH="0" baseline="0" noProof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$9,108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180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pPr marL="0" indent="0">
              <a:buNone/>
            </a:pPr>
            <a:endParaRPr lang="en-US" sz="20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Investment performance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sz="1800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Return on investment </a:t>
            </a:r>
          </a:p>
          <a:p>
            <a:pPr marL="857250" lvl="3" indent="0">
              <a:spcBef>
                <a:spcPts val="0"/>
              </a:spcBef>
              <a:buNone/>
            </a:pPr>
            <a:endParaRPr lang="en-US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NOI ÷ Price = % return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Cash-on-cash return</a:t>
            </a:r>
            <a:br>
              <a:rPr lang="en-US" dirty="0"/>
            </a:br>
            <a:endParaRPr lang="en-US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Cash produced ÷ cash invested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Return on equity</a:t>
            </a:r>
            <a:br>
              <a:rPr lang="en-US" dirty="0"/>
            </a:br>
            <a:endParaRPr lang="en-US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Cash flow ÷ equity (current value – loan)</a:t>
            </a:r>
          </a:p>
          <a:p>
            <a:pPr marL="400050" lvl="2" indent="0">
              <a:spcBef>
                <a:spcPts val="0"/>
              </a:spcBef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336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pPr marL="0" indent="0">
              <a:buNone/>
            </a:pPr>
            <a:endParaRPr lang="en-US" sz="22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sz="2600" b="1" dirty="0"/>
              <a:t>Investment performance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sz="3500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600" b="1" dirty="0"/>
              <a:t>Discounted cash flow analysis (DCF)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600" dirty="0"/>
              <a:t>Sophisticated commercial financial analysis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600" dirty="0"/>
              <a:t>Takes into account the time value of money over a holding period</a:t>
            </a:r>
            <a:br>
              <a:rPr lang="en-US" sz="2600" dirty="0"/>
            </a:br>
            <a:endParaRPr lang="en-US" sz="26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600" b="1" dirty="0"/>
              <a:t>Internal rate of return (IRR)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600" dirty="0"/>
              <a:t>Similarly sophisticated commercial financial analysis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600" dirty="0"/>
              <a:t>Identifies a rate of return using discount rates and present-value analysis</a:t>
            </a:r>
            <a:br>
              <a:rPr lang="en-US" sz="2600" dirty="0"/>
            </a:br>
            <a:endParaRPr lang="en-US" sz="2600" dirty="0"/>
          </a:p>
          <a:p>
            <a:pPr marL="857250" lvl="2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600" dirty="0"/>
              <a:t>DCF, IRR not generally used in residential  brokerage</a:t>
            </a:r>
          </a:p>
          <a:p>
            <a:pPr marL="400050" lvl="2" indent="0">
              <a:spcBef>
                <a:spcPts val="0"/>
              </a:spcBef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04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Fundamentals</a:t>
            </a:r>
          </a:p>
          <a:p>
            <a:pPr marL="0" indent="0">
              <a:buNone/>
            </a:pPr>
            <a:endParaRPr lang="en-US" sz="24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Real estate investment rewards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Income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Rents may exceed expenses, generating profit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Appreciation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Demand spikes may increase value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Leverage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Use financing to control larger investment  amounts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Tax benefits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Can deduct expenses and depreciation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299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Fundamentals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Real estate investment risks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sz="2000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Market risk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Changes in supply &amp; demand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Business risk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Fluctuations in businesses connected to the investment</a:t>
            </a:r>
            <a:br>
              <a:rPr lang="en-US" sz="2400" dirty="0"/>
            </a:br>
            <a:endParaRPr lang="en-US" sz="2400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Monetary &amp; financial risk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Inflation</a:t>
            </a:r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Adverse interest rate movements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4727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Fundamentals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Types of investments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Four principal types of investment; money, equity, debt, real estate </a:t>
            </a:r>
            <a:br>
              <a:rPr lang="en-US" b="1" dirty="0"/>
            </a:b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Money – </a:t>
            </a:r>
            <a:r>
              <a:rPr lang="en-US" dirty="0"/>
              <a:t>CDs; money market accounts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Equity</a:t>
            </a:r>
            <a:r>
              <a:rPr lang="en-US" dirty="0"/>
              <a:t> – stocks; equity mutual funds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Debt </a:t>
            </a:r>
            <a:r>
              <a:rPr lang="en-US" dirty="0"/>
              <a:t>– bonds, notes, mortgages</a:t>
            </a:r>
            <a:br>
              <a:rPr lang="en-US" dirty="0"/>
            </a:br>
            <a:endParaRPr lang="en-US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Real estate – </a:t>
            </a:r>
            <a:r>
              <a:rPr lang="en-US" dirty="0"/>
              <a:t>acquired for investment benefits as opposed to utility</a:t>
            </a: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128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 Fundamentals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Types of investments (cont.)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/>
              <a:t>Two types of real estate investment</a:t>
            </a:r>
            <a:br>
              <a:rPr lang="en-US" b="1" dirty="0"/>
            </a:br>
            <a:endParaRPr lang="en-US" b="1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b="1" dirty="0"/>
              <a:t>Non-income: e.g., one’s residence – </a:t>
            </a:r>
            <a:r>
              <a:rPr lang="en-US" sz="2400" dirty="0"/>
              <a:t>acquired for appreciation, tax benefits</a:t>
            </a:r>
            <a:br>
              <a:rPr lang="en-US" sz="2400" b="1" dirty="0"/>
            </a:br>
            <a:endParaRPr lang="en-US" sz="2400" b="1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b="1" dirty="0"/>
              <a:t>Income-producing – </a:t>
            </a:r>
            <a:r>
              <a:rPr lang="en-US" sz="2400" dirty="0"/>
              <a:t>acquired for income, appreciation, tax benefits, leverage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669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an Investment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Risk and reward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sz="1600" b="1" dirty="0"/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Risks and returns inherent in market variability</a:t>
            </a:r>
            <a:br>
              <a:rPr lang="en-US" dirty="0"/>
            </a:br>
            <a:endParaRPr lang="en-US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Expected vs. real income</a:t>
            </a:r>
            <a:br>
              <a:rPr lang="en-US" sz="2400" dirty="0"/>
            </a:br>
            <a:endParaRPr lang="en-US" sz="2400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Tax treatment of capital gains and income</a:t>
            </a:r>
            <a:br>
              <a:rPr lang="en-US" sz="2400" dirty="0"/>
            </a:br>
            <a:endParaRPr lang="en-US" sz="2400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Opportunity cost of capital</a:t>
            </a:r>
            <a:br>
              <a:rPr lang="en-US" sz="2400" dirty="0"/>
            </a:br>
            <a:endParaRPr lang="en-US" sz="2400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Illiquidity</a:t>
            </a:r>
            <a:br>
              <a:rPr lang="en-US" sz="2400" dirty="0"/>
            </a:br>
            <a:endParaRPr lang="en-US" sz="2400" dirty="0"/>
          </a:p>
          <a:p>
            <a:pPr marL="1200150" lvl="3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Management-intensive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an Investment</a:t>
            </a:r>
          </a:p>
          <a:p>
            <a:endParaRPr lang="en-US" b="1" dirty="0"/>
          </a:p>
          <a:p>
            <a:r>
              <a:rPr lang="en-US" b="1" dirty="0"/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903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Investment Entities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Direct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Active investors buy and take direct responsibility for management and operation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Syndicate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Group of investors who combine funds to buy, develop, and/or operate a property</a:t>
            </a:r>
            <a:br>
              <a:rPr lang="en-US" dirty="0"/>
            </a:br>
            <a:endParaRPr lang="en-US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General partnership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Syndicate where all members participate equally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3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2954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18: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Investment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Investment Entities</a:t>
            </a:r>
          </a:p>
          <a:p>
            <a:pPr marL="0" indent="0">
              <a:buNone/>
            </a:pPr>
            <a:endParaRPr lang="en-US" sz="1600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Limited partnership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General partner organizes, manages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Passive investors invest but do not operate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Real Estate Investment Trust (REIT)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Investors buy certificates in a trust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Trust invests in mortgages or real estate</a:t>
            </a:r>
          </a:p>
          <a:p>
            <a:pPr marL="400050" lvl="2" indent="0">
              <a:spcBef>
                <a:spcPts val="0"/>
              </a:spcBef>
              <a:buNone/>
            </a:pPr>
            <a:endParaRPr lang="en-US" b="1" dirty="0"/>
          </a:p>
          <a:p>
            <a:pPr marL="400050" lvl="2" indent="0">
              <a:spcBef>
                <a:spcPts val="0"/>
              </a:spcBef>
              <a:buNone/>
            </a:pPr>
            <a:r>
              <a:rPr lang="en-US" b="1" dirty="0"/>
              <a:t>Real Estate Mortgage Investment Conduit (REMIC)</a:t>
            </a:r>
          </a:p>
          <a:p>
            <a:pPr marL="742950" lvl="2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dirty="0"/>
              <a:t>Form of partnership which holds mortgages secured by real property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Investment Fundamentals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an Investment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Real Estate Investment Entities</a:t>
            </a:r>
          </a:p>
          <a:p>
            <a:endParaRPr lang="en-US" b="1" dirty="0"/>
          </a:p>
          <a:p>
            <a:r>
              <a:rPr lang="en-US" b="1" dirty="0"/>
              <a:t>Taxation of Real Estate Investments</a:t>
            </a:r>
          </a:p>
          <a:p>
            <a:endParaRPr lang="en-US" b="1" dirty="0"/>
          </a:p>
          <a:p>
            <a:r>
              <a:rPr lang="en-US" b="1" dirty="0"/>
              <a:t>Investment Analysis of a Residence</a:t>
            </a:r>
          </a:p>
          <a:p>
            <a:endParaRPr lang="en-US" b="1" dirty="0"/>
          </a:p>
          <a:p>
            <a:r>
              <a:rPr lang="en-US" b="1" dirty="0"/>
              <a:t>Investment Analysis of an Income Property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#18  Real Estate Investment           Slide 18-9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905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</TotalTime>
  <Words>2409</Words>
  <Application>Microsoft Office PowerPoint</Application>
  <PresentationFormat>On-screen Show (4:3)</PresentationFormat>
  <Paragraphs>591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Wingdings</vt:lpstr>
      <vt:lpstr>Office Theme</vt:lpstr>
      <vt:lpstr>1_Office Theme</vt:lpstr>
      <vt:lpstr>Unit 18: REAL ESTATE INVESTMENT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  <vt:lpstr> # 18:  Real Estate  Investment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117</cp:revision>
  <cp:lastPrinted>2016-08-28T14:04:38Z</cp:lastPrinted>
  <dcterms:created xsi:type="dcterms:W3CDTF">2016-08-26T20:25:48Z</dcterms:created>
  <dcterms:modified xsi:type="dcterms:W3CDTF">2023-04-27T14:51:27Z</dcterms:modified>
</cp:coreProperties>
</file>